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15" r:id="rId2"/>
  </p:sldIdLst>
  <p:sldSz cx="12192000" cy="6858000"/>
  <p:notesSz cx="6805613" cy="9944100"/>
  <p:custDataLst>
    <p:tags r:id="rId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UKIAN Laure" initials="ML" lastIdx="1" clrIdx="0">
    <p:extLst>
      <p:ext uri="{19B8F6BF-5375-455C-9EA6-DF929625EA0E}">
        <p15:presenceInfo xmlns:p15="http://schemas.microsoft.com/office/powerpoint/2012/main" userId="S::lmanoukian@ayming.com::9d6e9a7f-0e8f-4f2b-b067-9203ae1ad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CFF"/>
    <a:srgbClr val="FF9933"/>
    <a:srgbClr val="008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/>
    <p:restoredTop sz="93694"/>
  </p:normalViewPr>
  <p:slideViewPr>
    <p:cSldViewPr snapToGrid="0">
      <p:cViewPr varScale="1">
        <p:scale>
          <a:sx n="142" d="100"/>
          <a:sy n="142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9205D4C-2B5E-4EF9-8DD3-1FCFABFBBC80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68A41B1-D5B4-4552-84FE-BCAC4FFA9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7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C5E39-868D-475F-90D6-62E2158B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08CB7BB-E497-4FB9-B0EC-8C66CAB62FAD}"/>
              </a:ext>
            </a:extLst>
          </p:cNvPr>
          <p:cNvSpPr/>
          <p:nvPr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B06AC-2107-481A-913F-4F201349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260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1BCE18-3224-473D-8AFB-9AF6FAD02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9C2AEB-5FE3-4877-96E0-C0EB8687C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646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7EB2181-F5B9-4E53-ABCE-891A30F3BAC9}"/>
              </a:ext>
            </a:extLst>
          </p:cNvPr>
          <p:cNvSpPr/>
          <p:nvPr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E231F-7CBD-4DC1-8231-0BD7C30529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912" y="262099"/>
            <a:ext cx="917497" cy="11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defRPr/>
            </a:lvl2pPr>
            <a:lvl3pPr marL="942975" indent="-227013">
              <a:buFont typeface="Courier New" panose="02070309020205020404" pitchFamily="49" charset="0"/>
              <a:buChar char="o"/>
              <a:def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2014" y="6548793"/>
            <a:ext cx="2743200" cy="181609"/>
          </a:xfrm>
          <a:prstGeom prst="rect">
            <a:avLst/>
          </a:prstGeom>
        </p:spPr>
        <p:txBody>
          <a:bodyPr/>
          <a:lstStyle/>
          <a:p>
            <a:fld id="{DB242D2A-3CE2-4D04-8225-1C390B6FEAB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04/03/2020 – Proposition Ayming à destination d’CMA CGM (document confidentiel)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DB20-59F1-4249-8347-05566B8E7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plus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0" y="1379220"/>
            <a:ext cx="5658151" cy="50501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2014" y="6548793"/>
            <a:ext cx="2743200" cy="181609"/>
          </a:xfrm>
          <a:prstGeom prst="rect">
            <a:avLst/>
          </a:prstGeom>
        </p:spPr>
        <p:txBody>
          <a:bodyPr/>
          <a:lstStyle/>
          <a:p>
            <a:fld id="{DB242D2A-3CE2-4D04-8225-1C390B6FEAB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04/03/2020 – Proposition Ayming à destination d’CMA CGM (document confidentiel)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DB20-59F1-4249-8347-05566B8E7F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D517F-8C94-4187-A8AC-6B4CFE53D072}"/>
              </a:ext>
            </a:extLst>
          </p:cNvPr>
          <p:cNvCxnSpPr>
            <a:cxnSpLocks/>
          </p:cNvCxnSpPr>
          <p:nvPr/>
        </p:nvCxnSpPr>
        <p:spPr>
          <a:xfrm>
            <a:off x="325566" y="1296015"/>
            <a:ext cx="5668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3FF3AA-1956-4326-9C15-FD257092F1E9}"/>
              </a:ext>
            </a:extLst>
          </p:cNvPr>
          <p:cNvCxnSpPr>
            <a:cxnSpLocks/>
          </p:cNvCxnSpPr>
          <p:nvPr/>
        </p:nvCxnSpPr>
        <p:spPr>
          <a:xfrm>
            <a:off x="6195061" y="1298111"/>
            <a:ext cx="5677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0B9D6A-DDC7-443E-99AA-56F2A2245F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900" y="1379220"/>
            <a:ext cx="5688013" cy="50501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57FBED-0D17-420B-B1A2-88DAE1188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50" y="1107157"/>
            <a:ext cx="5662383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75E2F08-8776-4EA2-92B3-35A869122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4901" y="1107157"/>
            <a:ext cx="5688012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572613-6906-46F6-9A2F-D221E756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62000"/>
            <a:ext cx="11134800" cy="5434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plus Heading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01" y="1379220"/>
            <a:ext cx="7633400" cy="50501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2014" y="6548793"/>
            <a:ext cx="2743200" cy="181609"/>
          </a:xfrm>
          <a:prstGeom prst="rect">
            <a:avLst/>
          </a:prstGeom>
        </p:spPr>
        <p:txBody>
          <a:bodyPr/>
          <a:lstStyle/>
          <a:p>
            <a:fld id="{DB242D2A-3CE2-4D04-8225-1C390B6FEAB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04/03/2020 – Proposition Ayming à destination d’CMA CGM (document confidentiel)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DB20-59F1-4249-8347-05566B8E7F0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0B9D6A-DDC7-443E-99AA-56F2A2245F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37525" y="1379220"/>
            <a:ext cx="3735388" cy="50501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57FBED-0D17-420B-B1A2-88DAE1188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50" y="1107157"/>
            <a:ext cx="7626651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75E2F08-8776-4EA2-92B3-35A869122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7525" y="1107157"/>
            <a:ext cx="3735388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68CAB-6090-4830-B7E7-006DB820E840}"/>
              </a:ext>
            </a:extLst>
          </p:cNvPr>
          <p:cNvCxnSpPr>
            <a:cxnSpLocks/>
          </p:cNvCxnSpPr>
          <p:nvPr/>
        </p:nvCxnSpPr>
        <p:spPr>
          <a:xfrm>
            <a:off x="8134997" y="1296015"/>
            <a:ext cx="3737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BEFE06-44B5-418E-A23B-77B2BA225AB5}"/>
              </a:ext>
            </a:extLst>
          </p:cNvPr>
          <p:cNvCxnSpPr>
            <a:cxnSpLocks/>
          </p:cNvCxnSpPr>
          <p:nvPr/>
        </p:nvCxnSpPr>
        <p:spPr>
          <a:xfrm>
            <a:off x="328319" y="1296015"/>
            <a:ext cx="7621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E1D608BE-1885-4B70-979A-D7010838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62000"/>
            <a:ext cx="11134800" cy="5434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2014" y="6548793"/>
            <a:ext cx="2743200" cy="181609"/>
          </a:xfrm>
          <a:prstGeom prst="rect">
            <a:avLst/>
          </a:prstGeom>
        </p:spPr>
        <p:txBody>
          <a:bodyPr/>
          <a:lstStyle/>
          <a:p>
            <a:fld id="{DB242D2A-3CE2-4D04-8225-1C390B6FEAB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04/03/2020 – Proposition Ayming à destination d’CMA CGM (document confidentiel)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DB20-59F1-4249-8347-05566B8E7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324273" y="6366619"/>
            <a:ext cx="126236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‹N°›</a:t>
            </a:fld>
            <a:endParaRPr lang="fr-FR" sz="100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805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611718" y="692696"/>
            <a:ext cx="10974916" cy="41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24418" y="1600200"/>
            <a:ext cx="10943167" cy="45291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128BFD93-3278-6340-B9B4-1D99CE5044C3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3" t="-816"/>
          <a:stretch/>
        </p:blipFill>
        <p:spPr>
          <a:xfrm>
            <a:off x="11046634" y="37573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C0CB1416-A8CB-414E-968E-22756D3C1B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02584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iapositive think-cell" r:id="rId12" imgW="360" imgH="360" progId="TCLayout.ActiveDocument.1">
                  <p:embed/>
                </p:oleObj>
              </mc:Choice>
              <mc:Fallback>
                <p:oleObj name="Diapositive think-cell" r:id="rId12" imgW="360" imgH="36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C0CB1416-A8CB-414E-968E-22756D3C1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0A0BC9E-3B1C-44EB-86DD-97453C610716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18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299" y="161409"/>
            <a:ext cx="11133632" cy="5434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50" y="1379220"/>
            <a:ext cx="11549363" cy="5050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50" y="6548794"/>
            <a:ext cx="7950499" cy="181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931" y="767233"/>
            <a:ext cx="516414" cy="181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fld id="{40D4DB20-59F1-4249-8347-05566B8E7F0A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/>
        </p:nvCxnSpPr>
        <p:spPr>
          <a:xfrm>
            <a:off x="323550" y="870328"/>
            <a:ext cx="112398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97893D6-CE51-40A5-85F5-E77723E22287}"/>
              </a:ext>
            </a:extLst>
          </p:cNvPr>
          <p:cNvSpPr/>
          <p:nvPr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Franklin Gothic Demi" panose="020B0703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7A00D-FBFE-4458-B43E-614B0E6564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96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23838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2701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100" indent="-23336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65288" indent="-23336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12">
          <p15:clr>
            <a:srgbClr val="F26B43"/>
          </p15:clr>
        </p15:guide>
        <p15:guide id="2" pos="1432">
          <p15:clr>
            <a:srgbClr val="F26B43"/>
          </p15:clr>
        </p15:guide>
        <p15:guide id="3" pos="2544">
          <p15:clr>
            <a:srgbClr val="F26B43"/>
          </p15:clr>
        </p15:guide>
        <p15:guide id="4" pos="2664">
          <p15:clr>
            <a:srgbClr val="F26B43"/>
          </p15:clr>
        </p15:guide>
        <p15:guide id="5" pos="7479">
          <p15:clr>
            <a:srgbClr val="F26B43"/>
          </p15:clr>
        </p15:guide>
        <p15:guide id="6" pos="6358">
          <p15:clr>
            <a:srgbClr val="F26B43"/>
          </p15:clr>
        </p15:guide>
        <p15:guide id="7" pos="6238">
          <p15:clr>
            <a:srgbClr val="F26B43"/>
          </p15:clr>
        </p15:guide>
        <p15:guide id="8" pos="5126">
          <p15:clr>
            <a:srgbClr val="F26B43"/>
          </p15:clr>
        </p15:guide>
        <p15:guide id="9" pos="5008">
          <p15:clr>
            <a:srgbClr val="F26B43"/>
          </p15:clr>
        </p15:guide>
        <p15:guide id="10" pos="3896">
          <p15:clr>
            <a:srgbClr val="F26B43"/>
          </p15:clr>
        </p15:guide>
        <p15:guide id="11" pos="3776">
          <p15:clr>
            <a:srgbClr val="F26B43"/>
          </p15:clr>
        </p15:guide>
        <p15:guide id="12" orient="horz" pos="684">
          <p15:clr>
            <a:srgbClr val="F26B43"/>
          </p15:clr>
        </p15:guide>
        <p15:guide id="13" orient="horz" pos="4050">
          <p15:clr>
            <a:srgbClr val="F26B43"/>
          </p15:clr>
        </p15:guide>
        <p15:guide id="14" pos="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tiff"/><Relationship Id="rId3" Type="http://schemas.openxmlformats.org/officeDocument/2006/relationships/tags" Target="../tags/tag5.xml"/><Relationship Id="rId21" Type="http://schemas.openxmlformats.org/officeDocument/2006/relationships/image" Target="../media/image22.tiff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tags" Target="../tags/tag4.xml"/><Relationship Id="rId16" Type="http://schemas.openxmlformats.org/officeDocument/2006/relationships/image" Target="../media/image17.svg"/><Relationship Id="rId20" Type="http://schemas.openxmlformats.org/officeDocument/2006/relationships/image" Target="../media/image21.tif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24" Type="http://schemas.openxmlformats.org/officeDocument/2006/relationships/image" Target="../media/image25.tif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tiff"/><Relationship Id="rId27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 hidden="1">
            <a:extLst>
              <a:ext uri="{FF2B5EF4-FFF2-40B4-BE49-F238E27FC236}">
                <a16:creationId xmlns:a16="http://schemas.microsoft.com/office/drawing/2014/main" id="{19BB0FEF-4D0D-4F03-84E2-716A9DB5DE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Diapositive think-cell" r:id="rId5" imgW="395" imgH="396" progId="TCLayout.ActiveDocument.1">
                  <p:embed/>
                </p:oleObj>
              </mc:Choice>
              <mc:Fallback>
                <p:oleObj name="Diapositive think-cell" r:id="rId5" imgW="395" imgH="396" progId="TCLayout.ActiveDocument.1">
                  <p:embed/>
                  <p:pic>
                    <p:nvPicPr>
                      <p:cNvPr id="17" name="Objet 16" hidden="1">
                        <a:extLst>
                          <a:ext uri="{FF2B5EF4-FFF2-40B4-BE49-F238E27FC236}">
                            <a16:creationId xmlns:a16="http://schemas.microsoft.com/office/drawing/2014/main" id="{19BB0FEF-4D0D-4F03-84E2-716A9DB5DE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328EC6E-B7F8-409D-A69E-091B4FAB86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b="1" dirty="0"/>
              <a:t>Prénom NOM</a:t>
            </a:r>
            <a:br>
              <a:rPr lang="fr-FR" dirty="0"/>
            </a:br>
            <a:r>
              <a:rPr lang="fr-FR" kern="0" dirty="0"/>
              <a:t>Expert Achats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03264" y="1364400"/>
            <a:ext cx="7083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fr-FR" sz="1200" b="1" kern="0" dirty="0">
                <a:ea typeface="ＭＳ Ｐゴシック" charset="-128"/>
              </a:rPr>
              <a:t>Consulting – Principal</a:t>
            </a:r>
            <a:r>
              <a:rPr lang="fr-FR" sz="1200" kern="0" dirty="0">
                <a:ea typeface="ＭＳ Ｐゴシック" charset="-128"/>
              </a:rPr>
              <a:t> au sein de la Business Unit Operations Performance</a:t>
            </a:r>
          </a:p>
          <a:p>
            <a:pPr marL="0" lvl="1">
              <a:spcAft>
                <a:spcPts val="600"/>
              </a:spcAft>
            </a:pPr>
            <a:r>
              <a:rPr lang="fr-FR" sz="1200" b="1" kern="0" dirty="0">
                <a:ea typeface="ＭＳ Ｐゴシック" charset="-128"/>
              </a:rPr>
              <a:t>Conseil – </a:t>
            </a:r>
            <a:r>
              <a:rPr lang="fr-FR" sz="1200" kern="0" dirty="0">
                <a:ea typeface="ＭＳ Ｐゴシック" charset="-128"/>
              </a:rPr>
              <a:t>Directeur de projets</a:t>
            </a:r>
          </a:p>
          <a:p>
            <a:pPr marL="0" lvl="1">
              <a:spcAft>
                <a:spcPts val="600"/>
              </a:spcAft>
            </a:pPr>
            <a:r>
              <a:rPr lang="fr-FR" sz="1200" b="1" kern="0" dirty="0" err="1">
                <a:ea typeface="ＭＳ Ｐゴシック" charset="-128"/>
              </a:rPr>
              <a:t>Partners</a:t>
            </a:r>
            <a:r>
              <a:rPr lang="fr-FR" sz="1200" b="1" kern="0" dirty="0">
                <a:ea typeface="ＭＳ Ｐゴシック" charset="-128"/>
              </a:rPr>
              <a:t> – </a:t>
            </a:r>
            <a:r>
              <a:rPr lang="fr-FR" sz="1200" kern="0" dirty="0">
                <a:ea typeface="ＭＳ Ｐゴシック" charset="-128"/>
              </a:rPr>
              <a:t>Cofondateur et Associé-gérant</a:t>
            </a:r>
          </a:p>
          <a:p>
            <a:pPr marL="0" lvl="1">
              <a:spcAft>
                <a:spcPts val="600"/>
              </a:spcAft>
            </a:pPr>
            <a:r>
              <a:rPr lang="fr-FR" sz="1200" b="1" kern="0" dirty="0">
                <a:ea typeface="ＭＳ Ｐゴシック" charset="-128"/>
              </a:rPr>
              <a:t>KPMG Consulting FR &amp; BE – </a:t>
            </a:r>
            <a:r>
              <a:rPr lang="fr-FR" sz="1200" kern="0" dirty="0">
                <a:ea typeface="ＭＳ Ｐゴシック" charset="-128"/>
              </a:rPr>
              <a:t>Senior Manager Change Management &amp; Human Capital </a:t>
            </a:r>
          </a:p>
          <a:p>
            <a:pPr marL="0" lvl="1">
              <a:spcAft>
                <a:spcPts val="600"/>
              </a:spcAft>
            </a:pPr>
            <a:r>
              <a:rPr lang="fr-FR" sz="1200" b="1" kern="0" dirty="0">
                <a:ea typeface="ＭＳ Ｐゴシック" charset="-128"/>
              </a:rPr>
              <a:t>IMR – </a:t>
            </a:r>
            <a:r>
              <a:rPr lang="fr-FR" sz="1200" kern="0" dirty="0">
                <a:ea typeface="ＭＳ Ｐゴシック" charset="-128"/>
              </a:rPr>
              <a:t>Manager </a:t>
            </a:r>
            <a:r>
              <a:rPr lang="fr-FR" sz="1200" b="1" kern="0" dirty="0">
                <a:ea typeface="ＭＳ Ｐゴシック" charset="-128"/>
              </a:rPr>
              <a:t>: </a:t>
            </a:r>
            <a:r>
              <a:rPr lang="fr-FR" sz="1200" kern="0" dirty="0">
                <a:ea typeface="ＭＳ Ｐゴシック" charset="-128"/>
              </a:rPr>
              <a:t>Amélioration de la performance et retour sur investissements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370" y="3167401"/>
            <a:ext cx="74953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1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b="1" dirty="0"/>
              <a:t>Opérations</a:t>
            </a:r>
          </a:p>
          <a:p>
            <a:pPr marL="684213" lvl="2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dirty="0"/>
              <a:t>Amélioration de la performance opérationnelle : performance commerciale, interfaces achats/vente, rotations produits </a:t>
            </a:r>
          </a:p>
          <a:p>
            <a:pPr marL="684213" lvl="2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dirty="0"/>
              <a:t>Optimisation des processus de marketing / vente, d'organisation, de la </a:t>
            </a:r>
            <a:r>
              <a:rPr lang="fr-FR" sz="1000" b="1" dirty="0"/>
              <a:t>chaîne d'approvisionnement</a:t>
            </a:r>
            <a:r>
              <a:rPr lang="fr-FR" sz="1000" dirty="0"/>
              <a:t>, </a:t>
            </a:r>
          </a:p>
          <a:p>
            <a:pPr marL="227013" lvl="1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b="1" dirty="0"/>
              <a:t>Business Transformation</a:t>
            </a:r>
          </a:p>
          <a:p>
            <a:pPr marL="684213" lvl="2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dirty="0"/>
              <a:t>Restructurations d'entreprise de bout en bout</a:t>
            </a:r>
          </a:p>
          <a:p>
            <a:pPr marL="684213" lvl="2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dirty="0"/>
              <a:t>Transformation numérique pour la définition des gammes de produits, des processus de vente et de marketing et des opérations</a:t>
            </a:r>
          </a:p>
          <a:p>
            <a:pPr marL="684213" lvl="2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dirty="0"/>
              <a:t>Prototypage BI et Big Data avec leurs déploiements</a:t>
            </a:r>
          </a:p>
          <a:p>
            <a:pPr marL="227013" lvl="1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b="1" dirty="0"/>
              <a:t>Leadership</a:t>
            </a:r>
          </a:p>
          <a:p>
            <a:pPr marL="684213" lvl="2" indent="-227013" algn="just">
              <a:spcAft>
                <a:spcPts val="3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000" dirty="0"/>
              <a:t>20 ans d'expérience internationale au niveau des comités de direction, de conseil d'administration, de conseil de surveillance et d’investisseurs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605" y="3167401"/>
            <a:ext cx="3135331" cy="209288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Expert en stratégie opérationnelle pour mettre en œuvre l’amélioration de la performance de ses clients</a:t>
            </a:r>
          </a:p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Direction de projets internationaux et de programme managériaux de réorganisation ou de transformation</a:t>
            </a:r>
          </a:p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Organisation complexes et développement du capital humain</a:t>
            </a:r>
          </a:p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Excellence opérationnelle</a:t>
            </a:r>
          </a:p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Langues : français, anglais, néerlandais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2606" y="5624149"/>
            <a:ext cx="2970790" cy="5078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Ingénieur commercial</a:t>
            </a:r>
          </a:p>
          <a:p>
            <a:pPr marL="227013" lvl="1" indent="-227013">
              <a:spcAft>
                <a:spcPts val="60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lang="fr-FR" sz="1100" dirty="0">
                <a:solidFill>
                  <a:srgbClr val="666E7E"/>
                </a:solidFill>
              </a:rPr>
              <a:t>Solvay Business School (Bruxelles)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F6D25-F146-4114-9FC4-E09F900F19F9}"/>
              </a:ext>
            </a:extLst>
          </p:cNvPr>
          <p:cNvSpPr txBox="1"/>
          <p:nvPr/>
        </p:nvSpPr>
        <p:spPr>
          <a:xfrm>
            <a:off x="742606" y="2888925"/>
            <a:ext cx="37195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AEEF"/>
                </a:solidFill>
                <a:latin typeface="+mj-lt"/>
              </a:rPr>
              <a:t>Expertise</a:t>
            </a: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FF71F2E0-1439-4123-B717-B0D94139805E}"/>
              </a:ext>
            </a:extLst>
          </p:cNvPr>
          <p:cNvCxnSpPr>
            <a:cxnSpLocks/>
          </p:cNvCxnSpPr>
          <p:nvPr/>
        </p:nvCxnSpPr>
        <p:spPr>
          <a:xfrm>
            <a:off x="742606" y="3161614"/>
            <a:ext cx="29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:a16="http://schemas.microsoft.com/office/drawing/2014/main" id="{C12F6D25-F146-4114-9FC4-E09F900F19F9}"/>
              </a:ext>
            </a:extLst>
          </p:cNvPr>
          <p:cNvSpPr txBox="1"/>
          <p:nvPr/>
        </p:nvSpPr>
        <p:spPr>
          <a:xfrm>
            <a:off x="717774" y="5382487"/>
            <a:ext cx="37195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AEEF"/>
                </a:solidFill>
                <a:latin typeface="Georgia"/>
              </a:rPr>
              <a:t>Formation</a:t>
            </a:r>
            <a:endParaRPr lang="fr-FR" sz="1400" b="1" dirty="0">
              <a:solidFill>
                <a:srgbClr val="00AEEF"/>
              </a:solidFill>
              <a:latin typeface="+mj-lt"/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FF71F2E0-1439-4123-B717-B0D94139805E}"/>
              </a:ext>
            </a:extLst>
          </p:cNvPr>
          <p:cNvCxnSpPr>
            <a:cxnSpLocks/>
          </p:cNvCxnSpPr>
          <p:nvPr/>
        </p:nvCxnSpPr>
        <p:spPr>
          <a:xfrm>
            <a:off x="742606" y="5658640"/>
            <a:ext cx="29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C12F6D25-F146-4114-9FC4-E09F900F19F9}"/>
              </a:ext>
            </a:extLst>
          </p:cNvPr>
          <p:cNvSpPr txBox="1"/>
          <p:nvPr/>
        </p:nvSpPr>
        <p:spPr>
          <a:xfrm>
            <a:off x="4780118" y="1095693"/>
            <a:ext cx="37195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fr-FR" sz="1400" b="1" dirty="0">
                <a:solidFill>
                  <a:srgbClr val="00AEEF"/>
                </a:solidFill>
                <a:latin typeface="Georgia"/>
              </a:rPr>
              <a:t>Expérience professionnelle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F71F2E0-1439-4123-B717-B0D94139805E}"/>
              </a:ext>
            </a:extLst>
          </p:cNvPr>
          <p:cNvCxnSpPr>
            <a:cxnSpLocks/>
          </p:cNvCxnSpPr>
          <p:nvPr/>
        </p:nvCxnSpPr>
        <p:spPr>
          <a:xfrm>
            <a:off x="4780118" y="1365520"/>
            <a:ext cx="72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12F6D25-F146-4114-9FC4-E09F900F19F9}"/>
              </a:ext>
            </a:extLst>
          </p:cNvPr>
          <p:cNvSpPr txBox="1"/>
          <p:nvPr/>
        </p:nvSpPr>
        <p:spPr>
          <a:xfrm>
            <a:off x="4780118" y="2888925"/>
            <a:ext cx="37195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fr-FR" sz="1400" b="1" dirty="0">
                <a:solidFill>
                  <a:srgbClr val="00AEEF"/>
                </a:solidFill>
                <a:latin typeface="Georgia"/>
              </a:rPr>
              <a:t>Missions réalisées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FF71F2E0-1439-4123-B717-B0D94139805E}"/>
              </a:ext>
            </a:extLst>
          </p:cNvPr>
          <p:cNvCxnSpPr>
            <a:cxnSpLocks/>
          </p:cNvCxnSpPr>
          <p:nvPr/>
        </p:nvCxnSpPr>
        <p:spPr>
          <a:xfrm>
            <a:off x="4780118" y="3161614"/>
            <a:ext cx="72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61825ED-0C85-4E2F-B92E-CBB27E3B0ED6}"/>
              </a:ext>
            </a:extLst>
          </p:cNvPr>
          <p:cNvSpPr txBox="1"/>
          <p:nvPr/>
        </p:nvSpPr>
        <p:spPr>
          <a:xfrm>
            <a:off x="2163658" y="1144883"/>
            <a:ext cx="1116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kern="100" spc="-300" dirty="0">
                <a:latin typeface="+mj-lt"/>
              </a:rPr>
              <a:t>20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BF2A35B-24A2-437B-8539-339F081FB4D7}"/>
              </a:ext>
            </a:extLst>
          </p:cNvPr>
          <p:cNvSpPr txBox="1"/>
          <p:nvPr/>
        </p:nvSpPr>
        <p:spPr>
          <a:xfrm>
            <a:off x="2006125" y="2114486"/>
            <a:ext cx="1357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200" dirty="0">
                <a:solidFill>
                  <a:srgbClr val="666E7E"/>
                </a:solidFill>
                <a:latin typeface="Georgia"/>
              </a:rPr>
              <a:t>ans d’expérience</a:t>
            </a:r>
          </a:p>
        </p:txBody>
      </p:sp>
      <p:pic>
        <p:nvPicPr>
          <p:cNvPr id="20" name="Graphique 19" descr="Chapeau de remise de diplôme">
            <a:extLst>
              <a:ext uri="{FF2B5EF4-FFF2-40B4-BE49-F238E27FC236}">
                <a16:creationId xmlns:a16="http://schemas.microsoft.com/office/drawing/2014/main" id="{851A24FD-A4EF-4A03-BD44-1E2F16C0A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74" y="5292209"/>
            <a:ext cx="396000" cy="396000"/>
          </a:xfrm>
          <a:prstGeom prst="rect">
            <a:avLst/>
          </a:prstGeom>
        </p:spPr>
      </p:pic>
      <p:pic>
        <p:nvPicPr>
          <p:cNvPr id="33" name="Graphique 32" descr="Tête avec engrenages">
            <a:extLst>
              <a:ext uri="{FF2B5EF4-FFF2-40B4-BE49-F238E27FC236}">
                <a16:creationId xmlns:a16="http://schemas.microsoft.com/office/drawing/2014/main" id="{CF9E35D0-7393-4C5A-9365-318BDC096E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819" y="2798647"/>
            <a:ext cx="396000" cy="396000"/>
          </a:xfrm>
          <a:prstGeom prst="rect">
            <a:avLst/>
          </a:prstGeom>
        </p:spPr>
      </p:pic>
      <p:pic>
        <p:nvPicPr>
          <p:cNvPr id="39" name="Graphique 38" descr="Ruban">
            <a:extLst>
              <a:ext uri="{FF2B5EF4-FFF2-40B4-BE49-F238E27FC236}">
                <a16:creationId xmlns:a16="http://schemas.microsoft.com/office/drawing/2014/main" id="{74E51B21-9B04-4BAC-9CA6-921D5A8E71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3545" y="2798647"/>
            <a:ext cx="396000" cy="396000"/>
          </a:xfrm>
          <a:prstGeom prst="rect">
            <a:avLst/>
          </a:prstGeom>
        </p:spPr>
      </p:pic>
      <p:pic>
        <p:nvPicPr>
          <p:cNvPr id="41" name="Graphique 40" descr="Réseau utilisateur">
            <a:extLst>
              <a:ext uri="{FF2B5EF4-FFF2-40B4-BE49-F238E27FC236}">
                <a16:creationId xmlns:a16="http://schemas.microsoft.com/office/drawing/2014/main" id="{739AAD5A-820F-4C42-AFC5-953F36563D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84118" y="1005973"/>
            <a:ext cx="396000" cy="396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E85ADA4-4EA4-41AE-B53A-5732476A2C7B}"/>
              </a:ext>
            </a:extLst>
          </p:cNvPr>
          <p:cNvSpPr/>
          <p:nvPr/>
        </p:nvSpPr>
        <p:spPr>
          <a:xfrm>
            <a:off x="4684121" y="5624149"/>
            <a:ext cx="30833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Plan de performance, réorganisation</a:t>
            </a:r>
          </a:p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Intervention dans tout secteur </a:t>
            </a:r>
          </a:p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endParaRPr lang="fr-FR" sz="1100" dirty="0">
              <a:solidFill>
                <a:srgbClr val="666E7E"/>
              </a:solidFill>
              <a:latin typeface="Franklin Gothic Book"/>
            </a:endParaRPr>
          </a:p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>
                <a:tab pos="1258888" algn="l"/>
              </a:tabLst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Entre </a:t>
            </a:r>
            <a:r>
              <a:rPr lang="fr-FR" sz="1100" dirty="0">
                <a:solidFill>
                  <a:srgbClr val="666E7E"/>
                </a:solidFill>
                <a:latin typeface="Franklin Gothic Book"/>
              </a:rPr>
              <a:t>5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et 20% d’économies réalisées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C0EA4712-A8B7-4008-956F-2D7A2EDC948E}"/>
              </a:ext>
            </a:extLst>
          </p:cNvPr>
          <p:cNvSpPr txBox="1"/>
          <p:nvPr/>
        </p:nvSpPr>
        <p:spPr>
          <a:xfrm>
            <a:off x="4877086" y="5382487"/>
            <a:ext cx="37195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Données clés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DE71275A-83C4-4A4B-9A63-256748B7D3EC}"/>
              </a:ext>
            </a:extLst>
          </p:cNvPr>
          <p:cNvSpPr txBox="1"/>
          <p:nvPr/>
        </p:nvSpPr>
        <p:spPr>
          <a:xfrm>
            <a:off x="8618498" y="5382487"/>
            <a:ext cx="29895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Références</a:t>
            </a:r>
          </a:p>
        </p:txBody>
      </p:sp>
      <p:pic>
        <p:nvPicPr>
          <p:cNvPr id="28" name="Graphique 27" descr="Épingle">
            <a:extLst>
              <a:ext uri="{FF2B5EF4-FFF2-40B4-BE49-F238E27FC236}">
                <a16:creationId xmlns:a16="http://schemas.microsoft.com/office/drawing/2014/main" id="{A231893A-B5E9-44B5-92DB-FE459C2676A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59186" y="5292209"/>
            <a:ext cx="396000" cy="396000"/>
          </a:xfrm>
          <a:prstGeom prst="rect">
            <a:avLst/>
          </a:prstGeom>
        </p:spPr>
      </p:pic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BE4701AC-6DE8-4BC9-BF13-19D7429952A6}"/>
              </a:ext>
            </a:extLst>
          </p:cNvPr>
          <p:cNvCxnSpPr>
            <a:cxnSpLocks/>
          </p:cNvCxnSpPr>
          <p:nvPr/>
        </p:nvCxnSpPr>
        <p:spPr>
          <a:xfrm>
            <a:off x="8618498" y="5596392"/>
            <a:ext cx="3434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145">
            <a:extLst>
              <a:ext uri="{FF2B5EF4-FFF2-40B4-BE49-F238E27FC236}">
                <a16:creationId xmlns:a16="http://schemas.microsoft.com/office/drawing/2014/main" id="{E77AFD62-2328-4365-AA13-159FAFBB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330" y="5856643"/>
            <a:ext cx="544650" cy="4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584A486-8843-46FF-B80B-B05AEC9A311B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618498" y="6556339"/>
            <a:ext cx="1193800" cy="132080"/>
          </a:xfrm>
          <a:prstGeom prst="rect">
            <a:avLst/>
          </a:prstGeom>
        </p:spPr>
      </p:pic>
      <p:pic>
        <p:nvPicPr>
          <p:cNvPr id="36" name="Picture 11" descr="LogoBI2006_quadri">
            <a:extLst>
              <a:ext uri="{FF2B5EF4-FFF2-40B4-BE49-F238E27FC236}">
                <a16:creationId xmlns:a16="http://schemas.microsoft.com/office/drawing/2014/main" id="{3D5BEB86-11C8-4837-9C8B-412EB65A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823" y="6067155"/>
            <a:ext cx="810061" cy="330840"/>
          </a:xfrm>
          <a:prstGeom prst="rect">
            <a:avLst/>
          </a:prstGeom>
          <a:noFill/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6A096EE-49A5-4676-B7BD-DCCC01C0B4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6580" y="5671892"/>
            <a:ext cx="685800" cy="38576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B8CD194-1D02-442C-BCCA-BBF5C82B25A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6612" y="6290085"/>
            <a:ext cx="852138" cy="20798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636EE44-2EBE-4887-809F-3A42CBD7390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396" y="5682845"/>
            <a:ext cx="332613" cy="40119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9BF8B841-0816-4687-9DAC-4739ED7425D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481" y="6007324"/>
            <a:ext cx="828286" cy="38675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CEFADEA-79D0-4DB5-B51D-5CF3D6EA1A1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87343" y="5607265"/>
            <a:ext cx="700705" cy="318502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1E163B74-A5FF-45AA-AB38-18D412FC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858343" y="6499513"/>
            <a:ext cx="1181966" cy="2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44E1216-9379-466B-B479-52DAAB0E749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5971" y="6265318"/>
            <a:ext cx="468505" cy="48707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6D043A5D-2D82-4FBE-A111-6F8CD9B0997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0224" y="5945280"/>
            <a:ext cx="659420" cy="4011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5DA0EA2-82ED-487A-A151-F68E0F625B4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641" y="5671313"/>
            <a:ext cx="574630" cy="392253"/>
          </a:xfrm>
          <a:prstGeom prst="rect">
            <a:avLst/>
          </a:prstGeom>
        </p:spPr>
      </p:pic>
      <p:cxnSp>
        <p:nvCxnSpPr>
          <p:cNvPr id="48" name="Straight Connector 10">
            <a:extLst>
              <a:ext uri="{FF2B5EF4-FFF2-40B4-BE49-F238E27FC236}">
                <a16:creationId xmlns:a16="http://schemas.microsoft.com/office/drawing/2014/main" id="{EB0DAF48-C6A1-41A9-ABD8-8F6E7B41F28D}"/>
              </a:ext>
            </a:extLst>
          </p:cNvPr>
          <p:cNvCxnSpPr>
            <a:cxnSpLocks/>
          </p:cNvCxnSpPr>
          <p:nvPr/>
        </p:nvCxnSpPr>
        <p:spPr>
          <a:xfrm>
            <a:off x="4780118" y="5607265"/>
            <a:ext cx="3434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numéro de diapositive 3">
            <a:extLst>
              <a:ext uri="{FF2B5EF4-FFF2-40B4-BE49-F238E27FC236}">
                <a16:creationId xmlns:a16="http://schemas.microsoft.com/office/drawing/2014/main" id="{11145AD0-4A00-42A2-8B8A-57DCD068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8931" y="767233"/>
            <a:ext cx="516414" cy="1816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F9443-4AD9-49DD-9187-EE55715DBD76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AB42D-4C15-A64E-84F1-ACA116856821}"/>
              </a:ext>
            </a:extLst>
          </p:cNvPr>
          <p:cNvSpPr/>
          <p:nvPr/>
        </p:nvSpPr>
        <p:spPr>
          <a:xfrm>
            <a:off x="341819" y="1034005"/>
            <a:ext cx="993548" cy="152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7356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cDF8SfDXiKoYJGVi1F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Jcy.MfurBUZBxyDsa2Hg"/>
</p:tagLst>
</file>

<file path=ppt/theme/theme1.xml><?xml version="1.0" encoding="utf-8"?>
<a:theme xmlns:a="http://schemas.openxmlformats.org/drawingml/2006/main" name="aymingpsm">
  <a:themeElements>
    <a:clrScheme name="Custom 11">
      <a:dk1>
        <a:srgbClr val="666E7E"/>
      </a:dk1>
      <a:lt1>
        <a:sysClr val="window" lastClr="FFFFFF"/>
      </a:lt1>
      <a:dk2>
        <a:srgbClr val="0078EF"/>
      </a:dk2>
      <a:lt2>
        <a:srgbClr val="8DC63F"/>
      </a:lt2>
      <a:accent1>
        <a:srgbClr val="00AEEF"/>
      </a:accent1>
      <a:accent2>
        <a:srgbClr val="684198"/>
      </a:accent2>
      <a:accent3>
        <a:srgbClr val="8B2885"/>
      </a:accent3>
      <a:accent4>
        <a:srgbClr val="A20A42"/>
      </a:accent4>
      <a:accent5>
        <a:srgbClr val="DC533A"/>
      </a:accent5>
      <a:accent6>
        <a:srgbClr val="00B08B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Franklin Gothic Book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ymingpsm" id="{69CC2210-7771-47C2-87CB-47AA0A071F97}" vid="{D93ADF7F-E36C-44FF-A48B-FDAEA2E8F4D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aymingpsm</Template>
  <TotalTime>1312</TotalTime>
  <Words>223</Words>
  <Application>Microsoft Macintosh PowerPoint</Application>
  <PresentationFormat>Grand écran</PresentationFormat>
  <Paragraphs>37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Calibri</vt:lpstr>
      <vt:lpstr>Century Gothic</vt:lpstr>
      <vt:lpstr>Courier New</vt:lpstr>
      <vt:lpstr>Franklin Gothic Book</vt:lpstr>
      <vt:lpstr>Franklin Gothic Demi</vt:lpstr>
      <vt:lpstr>Georgia</vt:lpstr>
      <vt:lpstr>Wingdings 2</vt:lpstr>
      <vt:lpstr>aymingpsm</vt:lpstr>
      <vt:lpstr>Diapositive think-cell</vt:lpstr>
      <vt:lpstr>Prénom NOM Expert Achats</vt:lpstr>
    </vt:vector>
  </TitlesOfParts>
  <Manager/>
  <Company>VÉA Sourcing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Guillaume Girard</cp:lastModifiedBy>
  <cp:revision>89</cp:revision>
  <cp:lastPrinted>2020-10-29T14:12:24Z</cp:lastPrinted>
  <dcterms:created xsi:type="dcterms:W3CDTF">2020-02-27T09:31:17Z</dcterms:created>
  <dcterms:modified xsi:type="dcterms:W3CDTF">2021-01-12T14:43:41Z</dcterms:modified>
  <cp:category/>
</cp:coreProperties>
</file>